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63" r:id="rId4"/>
    <p:sldId id="257" r:id="rId5"/>
    <p:sldId id="264" r:id="rId6"/>
    <p:sldId id="258" r:id="rId7"/>
    <p:sldId id="265" r:id="rId8"/>
    <p:sldId id="260" r:id="rId9"/>
    <p:sldId id="266" r:id="rId10"/>
    <p:sldId id="261" r:id="rId11"/>
    <p:sldId id="267" r:id="rId12"/>
    <p:sldId id="262" r:id="rId13"/>
    <p:sldId id="271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8F7E-B75E-4D1E-9DA7-F29762E3931D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D5A2-80F4-43B0-8F3D-A5F51CA8E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51B5-2D0C-4615-AB29-F58C68F23794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2CA7-B00D-4FF5-959F-B8185082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3AFC-0BAC-48EA-9D01-484BAF107F3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6DC6-0719-4630-98AC-19D91C2C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D817-5AE1-438B-9A4E-5C038BA9E474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3883-76E4-47BD-A510-6934C2D20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0DEA-9143-4ADF-BB81-30F7C5474F05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1954-7F3A-4EB1-B7A1-10D7B88EC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54B6-934F-4999-A520-72DE265C0372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790E-08A4-4C85-9428-72A534089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38DF-CB59-4AF7-B8F8-64D95BD9AEF0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1D1D-EA14-4324-95F1-C236241D4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9C98-CE44-4FC6-BCBD-FF2A6A9E064D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E8123-EAED-49C6-A88C-2718C4B8F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C6C7-0B3E-49AE-B398-A6E1857DD08A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96C9-08A1-4005-959E-32D188E29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217-88DE-4DD5-8D8B-A67D0790EB2D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D5C1-2F04-4F69-984C-187E22C6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02D9-C5E0-400A-97E4-C6D909098B3B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BE17-A2BF-4C41-878A-D35CFFA4D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5BD06-6386-49B8-A8E3-99F3062CAD8C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7CFD57-26E0-46A7-907F-3979FA89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614363"/>
            <a:ext cx="7772400" cy="2986087"/>
          </a:xfrm>
        </p:spPr>
        <p:txBody>
          <a:bodyPr/>
          <a:lstStyle/>
          <a:p>
            <a:r>
              <a:rPr lang="en-US" sz="9600" smtClean="0"/>
              <a:t>The Principles of Design: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127125" y="3886200"/>
            <a:ext cx="6645275" cy="1752600"/>
          </a:xfrm>
        </p:spPr>
        <p:txBody>
          <a:bodyPr/>
          <a:lstStyle/>
          <a:p>
            <a:r>
              <a:rPr lang="en-US" sz="4400" smtClean="0">
                <a:solidFill>
                  <a:srgbClr val="0000FF"/>
                </a:solidFill>
              </a:rPr>
              <a:t>How an artist organizes the Elements of Art to make a successful work of 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11138" y="274638"/>
            <a:ext cx="8475662" cy="1143000"/>
          </a:xfrm>
        </p:spPr>
        <p:txBody>
          <a:bodyPr/>
          <a:lstStyle/>
          <a:p>
            <a:pPr algn="l"/>
            <a:r>
              <a:rPr lang="en-US" smtClean="0"/>
              <a:t>5.  EMPHASIS</a:t>
            </a:r>
          </a:p>
        </p:txBody>
      </p:sp>
      <p:sp>
        <p:nvSpPr>
          <p:cNvPr id="2355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100" y="417513"/>
            <a:ext cx="545147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33650" cy="4525963"/>
          </a:xfrm>
        </p:spPr>
        <p:txBody>
          <a:bodyPr/>
          <a:lstStyle/>
          <a:p>
            <a:r>
              <a:rPr lang="en-US" smtClean="0"/>
              <a:t>Emphasis occurs any time an Element of Art stands out, in order to draw the viewer's eye there first.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64638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2"/>
          <p:cNvSpPr txBox="1">
            <a:spLocks/>
          </p:cNvSpPr>
          <p:nvPr/>
        </p:nvSpPr>
        <p:spPr bwMode="auto">
          <a:xfrm>
            <a:off x="0" y="0"/>
            <a:ext cx="4276725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Emphasis shown through use of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6.  MOVEMENT</a:t>
            </a:r>
          </a:p>
        </p:txBody>
      </p:sp>
      <p:sp>
        <p:nvSpPr>
          <p:cNvPr id="25602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06813" cy="4525963"/>
          </a:xfrm>
        </p:spPr>
        <p:txBody>
          <a:bodyPr/>
          <a:lstStyle/>
          <a:p>
            <a:r>
              <a:rPr lang="en-US" smtClean="0"/>
              <a:t>Movement is created by using Elements of Art to give the feeling of motion and to guide the viewer's eyes throughout the artwork. </a:t>
            </a:r>
          </a:p>
        </p:txBody>
      </p:sp>
      <p:sp>
        <p:nvSpPr>
          <p:cNvPr id="25603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8325" y="0"/>
            <a:ext cx="476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-22225"/>
            <a:ext cx="64262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2"/>
          <p:cNvSpPr txBox="1">
            <a:spLocks/>
          </p:cNvSpPr>
          <p:nvPr/>
        </p:nvSpPr>
        <p:spPr bwMode="auto">
          <a:xfrm>
            <a:off x="0" y="0"/>
            <a:ext cx="27178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Movement shown through use of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7.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87663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Balance</a:t>
            </a:r>
            <a:r>
              <a:rPr lang="en-US" dirty="0"/>
              <a:t> is arranging elements so that no one part of a work overpowers, or seems </a:t>
            </a:r>
            <a:r>
              <a:rPr lang="en-US" dirty="0" smtClean="0"/>
              <a:t>visually heavier, </a:t>
            </a:r>
            <a:r>
              <a:rPr lang="en-US" dirty="0"/>
              <a:t>than any other part. </a:t>
            </a:r>
            <a:endParaRPr lang="en-US" dirty="0" smtClean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1417638"/>
            <a:ext cx="5356225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Symmetrical </a:t>
            </a:r>
            <a:br>
              <a:rPr lang="en-US" dirty="0" smtClean="0"/>
            </a:br>
            <a:r>
              <a:rPr lang="en-US" dirty="0" smtClean="0"/>
              <a:t>balance </a:t>
            </a:r>
            <a:endParaRPr lang="en-US" dirty="0"/>
          </a:p>
        </p:txBody>
      </p:sp>
      <p:sp>
        <p:nvSpPr>
          <p:cNvPr id="2867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81388" cy="4525963"/>
          </a:xfrm>
        </p:spPr>
        <p:txBody>
          <a:bodyPr/>
          <a:lstStyle/>
          <a:p>
            <a:r>
              <a:rPr lang="en-US" smtClean="0"/>
              <a:t>Symmetrical (or formal) balance is the most stable, in a visual sense. </a:t>
            </a:r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2"/>
          <a:srcRect r="65753"/>
          <a:stretch>
            <a:fillRect/>
          </a:stretch>
        </p:blipFill>
        <p:spPr bwMode="auto">
          <a:xfrm>
            <a:off x="957263" y="4051300"/>
            <a:ext cx="235426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63" y="298450"/>
            <a:ext cx="4141787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417638"/>
            <a:ext cx="3683000" cy="4884737"/>
          </a:xfrm>
        </p:spPr>
        <p:txBody>
          <a:bodyPr/>
          <a:lstStyle/>
          <a:p>
            <a:r>
              <a:rPr lang="en-US" i="1" smtClean="0"/>
              <a:t>asymmetrical</a:t>
            </a:r>
            <a:r>
              <a:rPr lang="en-US" smtClean="0"/>
              <a:t> (or informal) balance occurs when elements are placed unevenly in a piece, but they still work together to produce harmony overall.</a:t>
            </a:r>
          </a:p>
          <a:p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Asymmetrical </a:t>
            </a:r>
            <a:br>
              <a:rPr lang="en-US" dirty="0" smtClean="0"/>
            </a:br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29699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3485" r="33485"/>
          <a:stretch>
            <a:fillRect/>
          </a:stretch>
        </p:blipFill>
        <p:spPr>
          <a:xfrm>
            <a:off x="1184275" y="4919663"/>
            <a:ext cx="1565275" cy="1752600"/>
          </a:xfrm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9213" y="481013"/>
            <a:ext cx="5084762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2"/>
          <p:cNvSpPr txBox="1">
            <a:spLocks/>
          </p:cNvSpPr>
          <p:nvPr/>
        </p:nvSpPr>
        <p:spPr bwMode="auto">
          <a:xfrm>
            <a:off x="0" y="0"/>
            <a:ext cx="480695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_______  balance shown in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1.  UNITY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74950" cy="49577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Unity is a measure of how the </a:t>
            </a:r>
            <a:r>
              <a:rPr lang="en-US" dirty="0" smtClean="0"/>
              <a:t>Elements </a:t>
            </a:r>
            <a:r>
              <a:rPr lang="en-US" dirty="0"/>
              <a:t>of </a:t>
            </a:r>
            <a:r>
              <a:rPr lang="en-US" dirty="0" smtClean="0"/>
              <a:t>Art seem </a:t>
            </a:r>
            <a:r>
              <a:rPr lang="en-US" dirty="0"/>
              <a:t>to fit </a:t>
            </a:r>
            <a:r>
              <a:rPr lang="en-US" dirty="0" smtClean="0"/>
              <a:t>and belong </a:t>
            </a:r>
            <a:r>
              <a:rPr lang="en-US" dirty="0"/>
              <a:t>together.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 unified sculpture seems complete, with nothing that looks out of place.  </a:t>
            </a:r>
            <a:endParaRPr lang="en-US" dirty="0"/>
          </a:p>
        </p:txBody>
      </p:sp>
      <p:pic>
        <p:nvPicPr>
          <p:cNvPr id="1536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1225" y="1719263"/>
            <a:ext cx="52355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8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Unity shown through use of 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2.  VARIETY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343025"/>
            <a:ext cx="8229600" cy="11001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Variety comes from combining </a:t>
            </a:r>
            <a:r>
              <a:rPr lang="en-US" dirty="0"/>
              <a:t>one or more elements of art in different ways to create </a:t>
            </a:r>
            <a:r>
              <a:rPr lang="en-US" dirty="0" smtClean="0"/>
              <a:t>diversity and interest</a:t>
            </a:r>
            <a:r>
              <a:rPr lang="en-US" dirty="0"/>
              <a:t>.</a:t>
            </a: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2232025"/>
            <a:ext cx="7491412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0" y="5830888"/>
            <a:ext cx="9144000" cy="1143000"/>
          </a:xfrm>
        </p:spPr>
        <p:txBody>
          <a:bodyPr/>
          <a:lstStyle/>
          <a:p>
            <a:r>
              <a:rPr lang="en-US" smtClean="0"/>
              <a:t>Variety shown through use of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3. REPETITION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40088" cy="4525963"/>
          </a:xfrm>
        </p:spPr>
        <p:txBody>
          <a:bodyPr/>
          <a:lstStyle/>
          <a:p>
            <a:r>
              <a:rPr lang="en-US" smtClean="0"/>
              <a:t>Repetition is created when one or more Elements of Art are repeated in artwork.</a:t>
            </a:r>
          </a:p>
          <a:p>
            <a:r>
              <a:rPr lang="en-US" smtClean="0"/>
              <a:t>Repetition helps create unity in a sculpture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25" y="274638"/>
            <a:ext cx="4840288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 txBox="1">
            <a:spLocks/>
          </p:cNvSpPr>
          <p:nvPr/>
        </p:nvSpPr>
        <p:spPr bwMode="auto">
          <a:xfrm>
            <a:off x="0" y="0"/>
            <a:ext cx="2555875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latin typeface="Calibri" pitchFamily="34" charset="0"/>
              </a:rPr>
              <a:t>Repetition shown through use of</a:t>
            </a:r>
            <a:r>
              <a:rPr lang="en-US" sz="4400">
                <a:latin typeface="Calibri" pitchFamily="34" charset="0"/>
              </a:rPr>
              <a:t> _______</a:t>
            </a: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-36513"/>
            <a:ext cx="658812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4. PROPORTION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smtClean="0"/>
              <a:t>Proportion</a:t>
            </a:r>
            <a:r>
              <a:rPr lang="en-US" smtClean="0"/>
              <a:t> has to do with the size of one element to another in a sculpture.</a:t>
            </a:r>
          </a:p>
          <a:p>
            <a:r>
              <a:rPr lang="en-US" smtClean="0"/>
              <a:t>Altered </a:t>
            </a:r>
            <a:r>
              <a:rPr lang="en-US" b="1" smtClean="0"/>
              <a:t>proportion</a:t>
            </a:r>
            <a:r>
              <a:rPr lang="en-US" smtClean="0"/>
              <a:t> - A technique used by an artist to change the size relationship of forms in an artwork.</a:t>
            </a:r>
            <a:endParaRPr lang="en-US" u="sng" smtClean="0">
              <a:solidFill>
                <a:srgbClr val="000000"/>
              </a:solidFill>
            </a:endParaRPr>
          </a:p>
          <a:p>
            <a:endParaRPr lang="en-US" smtClean="0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211138"/>
            <a:ext cx="4229100" cy="64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/>
          </p:cNvPicPr>
          <p:nvPr/>
        </p:nvPicPr>
        <p:blipFill>
          <a:blip r:embed="rId2"/>
          <a:srcRect t="4253" b="11133"/>
          <a:stretch>
            <a:fillRect/>
          </a:stretch>
        </p:blipFill>
        <p:spPr bwMode="auto">
          <a:xfrm>
            <a:off x="3054350" y="-7938"/>
            <a:ext cx="610552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2"/>
          <p:cNvSpPr txBox="1">
            <a:spLocks/>
          </p:cNvSpPr>
          <p:nvPr/>
        </p:nvSpPr>
        <p:spPr bwMode="auto">
          <a:xfrm>
            <a:off x="0" y="0"/>
            <a:ext cx="305435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libri" pitchFamily="34" charset="0"/>
              </a:rPr>
              <a:t>Proportion shown in _______</a:t>
            </a:r>
          </a:p>
          <a:p>
            <a:pPr algn="ctr"/>
            <a:endParaRPr lang="en-US" sz="4400">
              <a:latin typeface="Calibri" pitchFamily="34" charset="0"/>
            </a:endParaRPr>
          </a:p>
          <a:p>
            <a:pPr algn="ctr"/>
            <a:r>
              <a:rPr lang="en-US" sz="4400">
                <a:latin typeface="Calibri" pitchFamily="34" charset="0"/>
              </a:rPr>
              <a:t>Altered proportion shown in 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269</Words>
  <Application>Microsoft Macintosh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The Principles of Design:</vt:lpstr>
      <vt:lpstr>1.  UNITY</vt:lpstr>
      <vt:lpstr>Unity shown through use of _______</vt:lpstr>
      <vt:lpstr>2.  VARIETY</vt:lpstr>
      <vt:lpstr>Variety shown through use of _______</vt:lpstr>
      <vt:lpstr>3. REPETITION</vt:lpstr>
      <vt:lpstr>Slide 7</vt:lpstr>
      <vt:lpstr>4. PROPORTION</vt:lpstr>
      <vt:lpstr>Slide 9</vt:lpstr>
      <vt:lpstr>5.  EMPHASIS</vt:lpstr>
      <vt:lpstr>Slide 11</vt:lpstr>
      <vt:lpstr>6.  MOVEMENT</vt:lpstr>
      <vt:lpstr>Slide 13</vt:lpstr>
      <vt:lpstr>7. BALANCE</vt:lpstr>
      <vt:lpstr>Symmetrical  balance </vt:lpstr>
      <vt:lpstr>Asymmetrical  balance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</dc:title>
  <dc:creator>tricia schmidt</dc:creator>
  <cp:lastModifiedBy>teacher</cp:lastModifiedBy>
  <cp:revision>23</cp:revision>
  <dcterms:created xsi:type="dcterms:W3CDTF">2012-12-08T20:15:08Z</dcterms:created>
  <dcterms:modified xsi:type="dcterms:W3CDTF">2014-09-03T20:02:24Z</dcterms:modified>
</cp:coreProperties>
</file>